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58"/>
  </p:notesMasterIdLst>
  <p:sldIdLst>
    <p:sldId id="3153" r:id="rId6"/>
    <p:sldId id="976" r:id="rId7"/>
    <p:sldId id="455" r:id="rId8"/>
    <p:sldId id="863" r:id="rId9"/>
    <p:sldId id="258" r:id="rId10"/>
    <p:sldId id="2882" r:id="rId11"/>
    <p:sldId id="3165" r:id="rId12"/>
    <p:sldId id="3090" r:id="rId13"/>
    <p:sldId id="2971" r:id="rId14"/>
    <p:sldId id="3157" r:id="rId15"/>
    <p:sldId id="915" r:id="rId16"/>
    <p:sldId id="410" r:id="rId17"/>
    <p:sldId id="2899" r:id="rId18"/>
    <p:sldId id="3155" r:id="rId19"/>
    <p:sldId id="365" r:id="rId20"/>
    <p:sldId id="3162" r:id="rId21"/>
    <p:sldId id="2987" r:id="rId22"/>
    <p:sldId id="3154" r:id="rId23"/>
    <p:sldId id="3156" r:id="rId24"/>
    <p:sldId id="3148" r:id="rId25"/>
    <p:sldId id="291" r:id="rId26"/>
    <p:sldId id="3151" r:id="rId27"/>
    <p:sldId id="3149" r:id="rId28"/>
    <p:sldId id="290" r:id="rId29"/>
    <p:sldId id="997" r:id="rId30"/>
    <p:sldId id="923" r:id="rId31"/>
    <p:sldId id="525" r:id="rId32"/>
    <p:sldId id="3167" r:id="rId33"/>
    <p:sldId id="456" r:id="rId34"/>
    <p:sldId id="483" r:id="rId35"/>
    <p:sldId id="484" r:id="rId36"/>
    <p:sldId id="931" r:id="rId37"/>
    <p:sldId id="901" r:id="rId38"/>
    <p:sldId id="3160" r:id="rId39"/>
    <p:sldId id="316" r:id="rId40"/>
    <p:sldId id="317" r:id="rId41"/>
    <p:sldId id="921" r:id="rId42"/>
    <p:sldId id="2953" r:id="rId43"/>
    <p:sldId id="3150" r:id="rId44"/>
    <p:sldId id="946" r:id="rId45"/>
    <p:sldId id="1067" r:id="rId46"/>
    <p:sldId id="3066" r:id="rId47"/>
    <p:sldId id="1051" r:id="rId48"/>
    <p:sldId id="2923" r:id="rId49"/>
    <p:sldId id="1002" r:id="rId50"/>
    <p:sldId id="445" r:id="rId51"/>
    <p:sldId id="3062" r:id="rId52"/>
    <p:sldId id="3158" r:id="rId53"/>
    <p:sldId id="3163" r:id="rId54"/>
    <p:sldId id="3089" r:id="rId55"/>
    <p:sldId id="3168" r:id="rId56"/>
    <p:sldId id="3152" r:id="rId5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1992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623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6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4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2605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7705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aliexpress.com/item/33004770035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youtu.be/PB_9HIgSCWc?t=4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hyperlink" Target="https://www.marinetraffic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12" Type="http://schemas.openxmlformats.org/officeDocument/2006/relationships/image" Target="../media/image3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4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5.jpeg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9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55.png"/><Relationship Id="rId26" Type="http://schemas.microsoft.com/office/2007/relationships/hdphoto" Target="../media/hdphoto4.wdp"/><Relationship Id="rId3" Type="http://schemas.openxmlformats.org/officeDocument/2006/relationships/diagramLayout" Target="../diagrams/layout6.xml"/><Relationship Id="rId21" Type="http://schemas.openxmlformats.org/officeDocument/2006/relationships/diagramQuickStyle" Target="../diagrams/quickStyle9.xml"/><Relationship Id="rId7" Type="http://schemas.openxmlformats.org/officeDocument/2006/relationships/image" Target="../media/image54.png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image" Target="../media/image56.png"/><Relationship Id="rId2" Type="http://schemas.openxmlformats.org/officeDocument/2006/relationships/diagramData" Target="../diagrams/data6.xml"/><Relationship Id="rId16" Type="http://schemas.openxmlformats.org/officeDocument/2006/relationships/diagramColors" Target="../diagrams/colors8.xml"/><Relationship Id="rId20" Type="http://schemas.openxmlformats.org/officeDocument/2006/relationships/diagramLayout" Target="../diagrams/layout9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6.xml"/><Relationship Id="rId15" Type="http://schemas.openxmlformats.org/officeDocument/2006/relationships/diagramQuickStyle" Target="../diagrams/quickStyle8.xml"/><Relationship Id="rId23" Type="http://schemas.microsoft.com/office/2007/relationships/diagramDrawing" Target="../diagrams/drawing9.xml"/><Relationship Id="rId28" Type="http://schemas.microsoft.com/office/2007/relationships/hdphoto" Target="../media/hdphoto5.wdp"/><Relationship Id="rId10" Type="http://schemas.openxmlformats.org/officeDocument/2006/relationships/diagramQuickStyle" Target="../diagrams/quickStyle7.xml"/><Relationship Id="rId19" Type="http://schemas.openxmlformats.org/officeDocument/2006/relationships/diagramData" Target="../diagrams/data9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openxmlformats.org/officeDocument/2006/relationships/diagramColors" Target="../diagrams/colors9.xml"/><Relationship Id="rId27" Type="http://schemas.openxmlformats.org/officeDocument/2006/relationships/image" Target="../media/image57.png"/><Relationship Id="rId30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jpeg"/><Relationship Id="rId11" Type="http://schemas.openxmlformats.org/officeDocument/2006/relationships/image" Target="../media/image65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4.gif"/><Relationship Id="rId4" Type="http://schemas.openxmlformats.org/officeDocument/2006/relationships/image" Target="../media/image61.gif"/><Relationship Id="rId9" Type="http://schemas.openxmlformats.org/officeDocument/2006/relationships/hyperlink" Target="http://info.cern.ch/hypertext/WWW/TheProject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tiff"/><Relationship Id="rId4" Type="http://schemas.openxmlformats.org/officeDocument/2006/relationships/hyperlink" Target="https://iang.org/papers/ricardian_contrac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hyperlink" Target="https://medium.com/mit-initiative-on-the-digital-economy/creating-a-social-contract-for-the-digital-world-ad01f3785898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.hk/url?sa=i&amp;url=https%3A%2F%2Fwww.amazon.com%2FTrust-Data-Framework-Identity-sharing%2Fdp%2F153911421X&amp;psig=AOvVaw1W3InPMfv2la1LwgQnOhN9&amp;ust=1620006078845000&amp;source=images&amp;cd=vfe&amp;ved=0CAIQjRxqFwoTCMDd1JnvqfACFQAAAAAdAAAAABAJ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ip.mitpress.mit.edu/new-econom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ambda_calculu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8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h_(topology)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8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jpe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11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85.png"/><Relationship Id="rId12" Type="http://schemas.openxmlformats.org/officeDocument/2006/relationships/image" Target="../media/image88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87.jpeg"/><Relationship Id="rId4" Type="http://schemas.openxmlformats.org/officeDocument/2006/relationships/diagramQuickStyle" Target="../diagrams/quickStyle1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8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duckietown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2.tiff"/><Relationship Id="rId4" Type="http://schemas.openxmlformats.org/officeDocument/2006/relationships/hyperlink" Target="http://vectorstock.com/19590847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xlp.pub/index.php/Hyperlink" TargetMode="Externa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wik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jmVfDbqRxKo" TargetMode="Externa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22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1" y="2636772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Public access to Spatial/Temporal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3" y="2070492"/>
            <a:ext cx="6099042" cy="367871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364" y="1867534"/>
            <a:ext cx="5797706" cy="4084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8497080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0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2297857" y="6468920"/>
            <a:ext cx="1694375" cy="15388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900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FFC2B-5EDB-A04A-9D9B-9DDF85112711}"/>
              </a:ext>
            </a:extLst>
          </p:cNvPr>
          <p:cNvSpPr txBox="1"/>
          <p:nvPr/>
        </p:nvSpPr>
        <p:spPr>
          <a:xfrm>
            <a:off x="1769238" y="1211948"/>
            <a:ext cx="865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Web Browsers are devices for intuitive “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57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549018" y="6312951"/>
            <a:ext cx="424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/>
              <a:t>The fast changing pace forced the ICT to come up with </a:t>
            </a:r>
            <a:r>
              <a:rPr lang="en-US" dirty="0">
                <a:solidFill>
                  <a:srgbClr val="FF0000"/>
                </a:solidFill>
              </a:rPr>
              <a:t>ITIL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4652866" y="5435292"/>
            <a:ext cx="24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p.97 of Effective IT Service Management to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128" y="2085237"/>
            <a:ext cx="3339219" cy="335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" y="2385104"/>
            <a:ext cx="4246632" cy="2507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1339452" y="5204460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726D-7ABD-A040-A6DB-C482EC13FA38}"/>
              </a:ext>
            </a:extLst>
          </p:cNvPr>
          <p:cNvSpPr txBox="1"/>
          <p:nvPr/>
        </p:nvSpPr>
        <p:spPr>
          <a:xfrm>
            <a:off x="2749378" y="950277"/>
            <a:ext cx="6693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ITIL</a:t>
            </a:r>
            <a:r>
              <a:rPr lang="en-US" sz="2000" dirty="0"/>
              <a:t>: Information Technology Infrastructure Library (</a:t>
            </a:r>
            <a:r>
              <a:rPr lang="en-US" sz="2000" dirty="0">
                <a:solidFill>
                  <a:srgbClr val="FF0000"/>
                </a:solidFill>
              </a:rPr>
              <a:t>Dictionary</a:t>
            </a:r>
            <a:r>
              <a:rPr lang="en-US" sz="2000" dirty="0"/>
              <a:t>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29AD0-D393-4946-8B28-BF20C6F4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44" y="2134733"/>
            <a:ext cx="3339219" cy="3008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6A3D8-930E-194B-92AA-66ACB94C42FD}"/>
              </a:ext>
            </a:extLst>
          </p:cNvPr>
          <p:cNvSpPr txBox="1"/>
          <p:nvPr/>
        </p:nvSpPr>
        <p:spPr>
          <a:xfrm>
            <a:off x="3414720" y="1335139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ICT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CF28A-DD3F-A249-89DD-DE8ADC8B6499}"/>
              </a:ext>
            </a:extLst>
          </p:cNvPr>
          <p:cNvSpPr txBox="1"/>
          <p:nvPr/>
        </p:nvSpPr>
        <p:spPr>
          <a:xfrm>
            <a:off x="8649283" y="5332540"/>
            <a:ext cx="240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IBM’s </a:t>
            </a:r>
            <a:r>
              <a:rPr lang="en-TW" sz="1200" dirty="0">
                <a:solidFill>
                  <a:srgbClr val="FF0000"/>
                </a:solidFill>
              </a:rPr>
              <a:t>ITIL</a:t>
            </a:r>
            <a:r>
              <a:rPr lang="en-TW" sz="1200" dirty="0"/>
              <a:t> </a:t>
            </a:r>
            <a:r>
              <a:rPr lang="en-US" sz="1200" dirty="0"/>
              <a:t>Web Site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31633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coin-phrased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prescribes Windows of Opportunities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97" y="3169084"/>
            <a:ext cx="2884749" cy="21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8422597" y="59481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" y="3169084"/>
            <a:ext cx="3044696" cy="208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89923" y="5655756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Google lays claim to 'quantum supremacy’</a:t>
            </a:r>
            <a:endParaRPr lang="en-US" sz="1600" dirty="0"/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574" y="860886"/>
            <a:ext cx="4728742" cy="588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E8112-4DAD-C748-A91C-49D9AC37780A}"/>
              </a:ext>
            </a:extLst>
          </p:cNvPr>
          <p:cNvSpPr txBox="1"/>
          <p:nvPr/>
        </p:nvSpPr>
        <p:spPr>
          <a:xfrm>
            <a:off x="7997835" y="1965635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mechanism on the 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worth of Data changed our lives.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83F64-2052-F44F-B6DA-A52B58A877B1}"/>
              </a:ext>
            </a:extLst>
          </p:cNvPr>
          <p:cNvSpPr txBox="1"/>
          <p:nvPr/>
        </p:nvSpPr>
        <p:spPr>
          <a:xfrm>
            <a:off x="89923" y="2014985"/>
            <a:ext cx="332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Quantum Physics?</a:t>
            </a:r>
          </a:p>
          <a:p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currently minimal physical phenomena that can reach </a:t>
            </a:r>
            <a:r>
              <a:rPr lang="en-TW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do not specify a “constant” clock speed.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5E15D-0F8D-954C-B1D7-E034A995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847" y="-43842"/>
            <a:ext cx="12315693" cy="69456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3B69B-91C4-1448-AA15-649DC58D5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053" y="4288537"/>
            <a:ext cx="3018640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 presents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Three Cycles </a:t>
            </a:r>
            <a:r>
              <a:rPr lang="en-US" dirty="0"/>
              <a:t>covers micro/meso/macro Time Scales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23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540655" y="3636303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Protectable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4DFC09-48DA-A247-A529-430394599CA5}"/>
              </a:ext>
            </a:extLst>
          </p:cNvPr>
          <p:cNvSpPr txBox="1"/>
          <p:nvPr/>
        </p:nvSpPr>
        <p:spPr>
          <a:xfrm>
            <a:off x="2371318" y="196402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ADF56-E805-CC41-95E3-7C02A710CF14}"/>
              </a:ext>
            </a:extLst>
          </p:cNvPr>
          <p:cNvSpPr txBox="1"/>
          <p:nvPr/>
        </p:nvSpPr>
        <p:spPr>
          <a:xfrm>
            <a:off x="8853932" y="441014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5EC1E-C245-BB42-A92B-D18CB87B78F0}"/>
              </a:ext>
            </a:extLst>
          </p:cNvPr>
          <p:cNvSpPr txBox="1"/>
          <p:nvPr/>
        </p:nvSpPr>
        <p:spPr>
          <a:xfrm>
            <a:off x="1726954" y="395231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24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05CE-E4D3-EC45-B54A-5B508E54056A}"/>
              </a:ext>
            </a:extLst>
          </p:cNvPr>
          <p:cNvSpPr txBox="1"/>
          <p:nvPr/>
        </p:nvSpPr>
        <p:spPr>
          <a:xfrm>
            <a:off x="7014575" y="1573014"/>
            <a:ext cx="429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Blochain is a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</a:t>
            </a:r>
            <a:r>
              <a:rPr lang="en-US" sz="2400" dirty="0">
                <a:solidFill>
                  <a:srgbClr val="FF0000"/>
                </a:solidFill>
              </a:rPr>
              <a:t>place</a:t>
            </a:r>
            <a:r>
              <a:rPr lang="en-US" sz="2400" dirty="0"/>
              <a:t>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559"/>
            <a:ext cx="10515600" cy="1972882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i="1" dirty="0"/>
              <a:t>Contract</a:t>
            </a:r>
            <a:r>
              <a:rPr lang="en-TW" dirty="0"/>
              <a:t> being a kind of </a:t>
            </a:r>
            <a:r>
              <a:rPr lang="en-TW" b="1" i="1" dirty="0"/>
              <a:t>Accountable Data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1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2C074-9E16-C147-8ECB-08430F4208B0}"/>
              </a:ext>
            </a:extLst>
          </p:cNvPr>
          <p:cNvSpPr txBox="1"/>
          <p:nvPr/>
        </p:nvSpPr>
        <p:spPr>
          <a:xfrm>
            <a:off x="2686925" y="1295835"/>
            <a:ext cx="651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contract is a piece of data that documents consensus.</a:t>
            </a:r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2136475" y="176510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is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19" y="1438111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Trust:Data: A New Framework for Identity and Data sharing: Hardjono,  Thomas, Shrier, David, Pentland, Alex: 9781539114215: Amazon.com: Books">
            <a:hlinkClick r:id="rId6"/>
            <a:extLst>
              <a:ext uri="{FF2B5EF4-FFF2-40B4-BE49-F238E27FC236}">
                <a16:creationId xmlns:a16="http://schemas.microsoft.com/office/drawing/2014/main" id="{DC614BC3-DEB9-824F-802E-FDB00421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622" y="1438111"/>
            <a:ext cx="3187110" cy="509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Digital</a:t>
            </a:r>
            <a:r>
              <a:rPr dirty="0"/>
              <a:t> Contract</a:t>
            </a:r>
            <a:r>
              <a:rPr lang="en-US" dirty="0"/>
              <a:t> Socially bound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1A4C8-9744-6549-AA42-8E97A619D8EE}"/>
              </a:ext>
            </a:extLst>
          </p:cNvPr>
          <p:cNvSpPr txBox="1"/>
          <p:nvPr/>
        </p:nvSpPr>
        <p:spPr>
          <a:xfrm>
            <a:off x="2099750" y="1230923"/>
            <a:ext cx="7447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Smart/Digital Contract is a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onsensus Enforcement Technology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Accountable Data.</a:t>
            </a:r>
          </a:p>
        </p:txBody>
      </p:sp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55E06-8768-274D-8202-8603262A55DF}"/>
              </a:ext>
            </a:extLst>
          </p:cNvPr>
          <p:cNvSpPr txBox="1"/>
          <p:nvPr/>
        </p:nvSpPr>
        <p:spPr>
          <a:xfrm>
            <a:off x="6234926" y="4851478"/>
            <a:ext cx="235641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(See the recursive structure?)</a:t>
            </a: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7" y="1684695"/>
            <a:ext cx="6366933" cy="41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1C8-8AFD-A54F-8693-3B0DAF1CB58C}"/>
              </a:ext>
            </a:extLst>
          </p:cNvPr>
          <p:cNvSpPr txBox="1"/>
          <p:nvPr/>
        </p:nvSpPr>
        <p:spPr>
          <a:xfrm>
            <a:off x="2145909" y="5949863"/>
            <a:ext cx="790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lambda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 is a piece of data that can define more functions.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781-7BEA-9D44-AF42-88D5782B5AD6}"/>
              </a:ext>
            </a:extLst>
          </p:cNvPr>
          <p:cNvSpPr txBox="1"/>
          <p:nvPr/>
        </p:nvSpPr>
        <p:spPr>
          <a:xfrm>
            <a:off x="1434111" y="1024638"/>
            <a:ext cx="932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unifying approach to Commoditize Web Data and Computing Services.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28D04-00D7-8942-A3BD-456E0DC79C3A}"/>
              </a:ext>
            </a:extLst>
          </p:cNvPr>
          <p:cNvGrpSpPr/>
          <p:nvPr/>
        </p:nvGrpSpPr>
        <p:grpSpPr>
          <a:xfrm>
            <a:off x="7052153" y="2738691"/>
            <a:ext cx="4837968" cy="1506879"/>
            <a:chOff x="1929239" y="2947810"/>
            <a:chExt cx="5795379" cy="16253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245D80-74C3-8F40-9EFD-7060CD01584A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C553D7-B925-E841-91E0-C9927C2E310E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72623A-6E4E-9742-A1CC-63F5AD3CA8CC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59B7BC0-A1E8-F241-845A-649F0B28B99E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4E10EAD-8CE1-DE43-9A4E-E858AB86D0F1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D560931-14B0-154A-819F-4D7000412ACA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D72CA-30E2-AF43-B458-EE5ED0A6B695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3993BF-B20C-1F42-924D-655DAFD891F4}"/>
                </a:ext>
              </a:extLst>
            </p:cNvPr>
            <p:cNvCxnSpPr>
              <a:cxnSpLocks/>
              <a:stCxn id="7" idx="7"/>
              <a:endCxn id="10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479D7D-5BC2-8346-ABB4-039884984EA3}"/>
                </a:ext>
              </a:extLst>
            </p:cNvPr>
            <p:cNvCxnSpPr>
              <a:cxnSpLocks/>
              <a:stCxn id="7" idx="0"/>
              <a:endCxn id="9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5DB2D8-FE0E-AF47-8123-4EF28D54FF3B}"/>
                </a:ext>
              </a:extLst>
            </p:cNvPr>
            <p:cNvCxnSpPr>
              <a:cxnSpLocks/>
              <a:stCxn id="9" idx="3"/>
              <a:endCxn id="31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25C914-B2E6-BA49-8691-716B406B49B0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1D1353-18AB-8741-8BFE-2B670117CC6B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D7B3AB-A03F-C74F-A666-3107CB9AE1B2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1723627-8A04-8B46-87A4-713DBDE33509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bg1"/>
                  </a:solidFill>
                </a:rPr>
                <a:t>Expression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B206D6-170F-534D-A1D5-495DE15F56C6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586D1F-4FDF-244F-A87F-DA443ED09239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6450699-61A2-C546-9B2B-FA783A9D8B8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(                            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6A62BB9-5CDA-B142-A454-D96505D8A329}"/>
                  </a:ext>
                </a:extLst>
              </p:cNvPr>
              <p:cNvSpPr/>
              <p:nvPr/>
            </p:nvSpPr>
            <p:spPr>
              <a:xfrm>
                <a:off x="3960185" y="3407074"/>
                <a:ext cx="1050341" cy="253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bg1"/>
                    </a:solidFill>
                  </a:rPr>
                  <a:t>Expression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BF05FD4-99E7-8A49-B077-FCB35010B00C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bg1"/>
                  </a:solidFill>
                </a:rPr>
                <a:t>𝜆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E12218-D16B-0B47-BE38-137E3568232A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0D2DE7-6B50-E445-978D-64F49C025BC3}"/>
                </a:ext>
              </a:extLst>
            </p:cNvPr>
            <p:cNvCxnSpPr>
              <a:cxnSpLocks/>
              <a:stCxn id="18" idx="3"/>
              <a:endCxn id="2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CC1B61-77F2-2D45-A3EE-6B3FD4C39291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A34A52-24B1-564A-91F2-7054BD9C6372}"/>
                </a:ext>
              </a:extLst>
            </p:cNvPr>
            <p:cNvCxnSpPr>
              <a:cxnSpLocks/>
              <a:stCxn id="29" idx="3"/>
              <a:endCxn id="2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BF01CE-4433-6F4F-A1F4-29B1B1F0B5D6}"/>
                </a:ext>
              </a:extLst>
            </p:cNvPr>
            <p:cNvCxnSpPr>
              <a:cxnSpLocks/>
              <a:stCxn id="7" idx="6"/>
              <a:endCxn id="21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037120-27FD-FA44-B71C-C32BE105292E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533175B3-A9FD-A644-B3C6-B3D1CC44F2CD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249BE7-C491-0B41-B283-3D1F50354608}"/>
              </a:ext>
            </a:extLst>
          </p:cNvPr>
          <p:cNvSpPr txBox="1"/>
          <p:nvPr/>
        </p:nvSpPr>
        <p:spPr>
          <a:xfrm>
            <a:off x="6561918" y="4621802"/>
            <a:ext cx="549098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 It is also a formal definitino of </a:t>
            </a:r>
            <a:r>
              <a:rPr lang="en-TW" sz="1067" b="1" i="1" dirty="0">
                <a:solidFill>
                  <a:srgbClr val="FF0000"/>
                </a:solidFill>
              </a:rPr>
              <a:t>Ouroboros</a:t>
            </a:r>
            <a:r>
              <a:rPr lang="en-TW" sz="1067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Data/Function?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1420"/>
              </p:ext>
            </p:extLst>
          </p:nvPr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Page</a:t>
                      </a:r>
                      <a:endParaRPr lang="en-US" sz="24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Semantic </a:t>
                      </a:r>
                      <a:r>
                        <a:rPr lang="en-US" altLang="zh-CN" sz="1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18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</a:t>
                      </a: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/Directory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Infrastructure Provision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925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Assets in the Digital Age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375" y="2051336"/>
            <a:ext cx="588753" cy="7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40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4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Data Exchanges at many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time scales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0372" y="1070006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CAP Theorem in Data Assets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5541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Cybernetics at a Scale of Internet Economy (ITIL)</a:t>
            </a:r>
            <a:endParaRPr dirty="0"/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116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48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The Web (</a:t>
            </a:r>
            <a:r>
              <a:rPr lang="en-TW" b="1" i="1" dirty="0">
                <a:hlinkClick r:id="rId2"/>
              </a:rPr>
              <a:t>hyperlinked</a:t>
            </a:r>
            <a:r>
              <a:rPr lang="en-TW" b="1" i="1" dirty="0"/>
              <a:t>) Data is the simplest possible</a:t>
            </a:r>
            <a:r>
              <a:rPr lang="en-TW" dirty="0"/>
              <a:t> Data to satisfy your needs!</a:t>
            </a:r>
          </a:p>
        </p:txBody>
      </p:sp>
    </p:spTree>
    <p:extLst>
      <p:ext uri="{BB962C8B-B14F-4D97-AF65-F5344CB8AC3E}">
        <p14:creationId xmlns:p14="http://schemas.microsoft.com/office/powerpoint/2010/main" val="327469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79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817" y="0"/>
            <a:ext cx="10604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ICT is the business of managing a Living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C812B-A187-0945-BAC5-7895DB419E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0" y="1169189"/>
            <a:ext cx="6806572" cy="382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7B8F-D51E-574E-8416-7B7F3593146E}"/>
              </a:ext>
            </a:extLst>
          </p:cNvPr>
          <p:cNvSpPr txBox="1"/>
          <p:nvPr/>
        </p:nvSpPr>
        <p:spPr>
          <a:xfrm>
            <a:off x="793817" y="5261177"/>
            <a:ext cx="598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(IoT) is about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everthing with consistent names, therefore, ICT is all about creating a scalable data dictionary or conduct </a:t>
            </a:r>
            <a:r>
              <a:rPr lang="en-TW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8E55D-287D-6F4C-A378-15DFB0E01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484" y="2680569"/>
            <a:ext cx="4434314" cy="361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1AB10-A675-0A41-8E06-901DA4B29A52}"/>
              </a:ext>
            </a:extLst>
          </p:cNvPr>
          <p:cNvSpPr txBox="1"/>
          <p:nvPr/>
        </p:nvSpPr>
        <p:spPr>
          <a:xfrm>
            <a:off x="7914864" y="1553812"/>
            <a:ext cx="363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all have access to a living </a:t>
            </a:r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465651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Summary of Intro to ICT Awareness &amp; Competency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Turing Test</a:t>
            </a:r>
            <a:r>
              <a:rPr lang="en" sz="2000" dirty="0"/>
              <a:t>: A clever argument that classified what kind of </a:t>
            </a:r>
            <a:r>
              <a:rPr lang="en" sz="2000" dirty="0">
                <a:solidFill>
                  <a:schemeClr val="tx1"/>
                </a:solidFill>
              </a:rPr>
              <a:t>data</a:t>
            </a:r>
            <a:r>
              <a:rPr lang="en" sz="2000" dirty="0"/>
              <a:t> can be </a:t>
            </a:r>
            <a:r>
              <a:rPr lang="en" sz="2000" dirty="0">
                <a:solidFill>
                  <a:srgbClr val="FF0000"/>
                </a:solidFill>
              </a:rPr>
              <a:t>“competently” </a:t>
            </a:r>
            <a:r>
              <a:rPr lang="en" sz="2000" dirty="0">
                <a:solidFill>
                  <a:schemeClr val="tx1"/>
                </a:solidFill>
              </a:rPr>
              <a:t>judged by a rigorous procedure </a:t>
            </a:r>
            <a:r>
              <a:rPr lang="en" sz="2000" dirty="0"/>
              <a:t>and reach meaningful results.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Moore’s Law</a:t>
            </a:r>
            <a:r>
              <a:rPr lang="en" sz="2000" dirty="0"/>
              <a:t>: </a:t>
            </a:r>
            <a:r>
              <a:rPr lang="en" sz="2000" dirty="0">
                <a:solidFill>
                  <a:schemeClr val="tx1"/>
                </a:solidFill>
              </a:rPr>
              <a:t>Exponentially</a:t>
            </a:r>
            <a:r>
              <a:rPr lang="en" sz="2000" dirty="0"/>
              <a:t> broaden the </a:t>
            </a:r>
            <a:r>
              <a:rPr lang="en" sz="2000" dirty="0">
                <a:solidFill>
                  <a:srgbClr val="FF0000"/>
                </a:solidFill>
              </a:rPr>
              <a:t>awareness </a:t>
            </a:r>
            <a:r>
              <a:rPr lang="en" sz="2000" dirty="0"/>
              <a:t>of entrepreneurs who saw how data can be processed at an “industry-wide” </a:t>
            </a:r>
            <a:r>
              <a:rPr lang="en" sz="2000" b="1" i="1" dirty="0"/>
              <a:t>clock speed</a:t>
            </a:r>
            <a:r>
              <a:rPr lang="en" sz="2000" dirty="0"/>
              <a:t>, therefore, changed the scope and range of data to be used at </a:t>
            </a:r>
            <a:r>
              <a:rPr lang="en" sz="2000" dirty="0">
                <a:solidFill>
                  <a:schemeClr val="tx1"/>
                </a:solidFill>
              </a:rPr>
              <a:t>scale</a:t>
            </a:r>
            <a:r>
              <a:rPr lang="en" sz="2000" dirty="0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b="1" i="1" dirty="0">
                <a:solidFill>
                  <a:schemeClr val="tx1"/>
                </a:solidFill>
              </a:rPr>
              <a:t>Namespace Management</a:t>
            </a:r>
            <a:r>
              <a:rPr lang="en" sz="2000" dirty="0"/>
              <a:t>: ICT is about </a:t>
            </a:r>
            <a:r>
              <a:rPr lang="en" sz="2000" b="1" i="1" dirty="0"/>
              <a:t>accounting</a:t>
            </a:r>
            <a:r>
              <a:rPr lang="en" sz="2000" dirty="0"/>
              <a:t> for </a:t>
            </a:r>
            <a:r>
              <a:rPr lang="en" sz="2000" b="1" i="1" dirty="0"/>
              <a:t>Data Assets </a:t>
            </a:r>
            <a:r>
              <a:rPr lang="en" sz="2000" dirty="0"/>
              <a:t>at Scale using big </a:t>
            </a:r>
            <a:r>
              <a:rPr lang="en" sz="2000" dirty="0">
                <a:solidFill>
                  <a:srgbClr val="FF0000"/>
                </a:solidFill>
              </a:rPr>
              <a:t>Dictionaries</a:t>
            </a:r>
            <a:r>
              <a:rPr lang="en" sz="2000" dirty="0"/>
              <a:t> called Databases/File Systems/Web Services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2000" dirty="0"/>
              <a:t>	</a:t>
            </a:r>
            <a:r>
              <a:rPr lang="en" sz="1600" dirty="0"/>
              <a:t>DevOps/CICD are about accelerating clock speeds at multiple levels of workflows.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ITIL (Information Technology Infrastructure Library) is the dictionary for ICT practice and technology awareness.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sz="1600" dirty="0"/>
              <a:t>	Universal Resource Locator (URL or Hyperlink), is the forever frontier in Data Asset Management.</a:t>
            </a:r>
            <a:endParaRPr lang="en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766C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766C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4B689-B402-D94F-AE34-3FBB2C715787}"/>
              </a:ext>
            </a:extLst>
          </p:cNvPr>
          <p:cNvSpPr txBox="1"/>
          <p:nvPr/>
        </p:nvSpPr>
        <p:spPr>
          <a:xfrm>
            <a:off x="2472091" y="5891778"/>
            <a:ext cx="837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 err="1">
                <a:hlinkClick r:id="rId3"/>
              </a:rPr>
              <a:t>MediaWiki</a:t>
            </a:r>
            <a:r>
              <a:rPr lang="en" sz="2000" dirty="0"/>
              <a:t> is an industry-wide multi-media </a:t>
            </a:r>
            <a:r>
              <a:rPr lang="en" sz="2000" b="1" i="1" dirty="0"/>
              <a:t>data dictionary </a:t>
            </a:r>
            <a:r>
              <a:rPr lang="en" sz="2000" dirty="0"/>
              <a:t>for all applications.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142-6AAC-674C-8DF4-A092E02ECD78}"/>
              </a:ext>
            </a:extLst>
          </p:cNvPr>
          <p:cNvSpPr txBox="1"/>
          <p:nvPr/>
        </p:nvSpPr>
        <p:spPr>
          <a:xfrm>
            <a:off x="2472091" y="6279968"/>
            <a:ext cx="7247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/>
              <a:t>CI/CD: Continuous Integration and Continuous Deliver/Deployment)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40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40" y="402703"/>
            <a:ext cx="332372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How Accounts/Data Scientists can Save the World…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45" y="1239698"/>
            <a:ext cx="7996107" cy="511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178E-7AD7-8143-9131-842422EDED39}"/>
              </a:ext>
            </a:extLst>
          </p:cNvPr>
          <p:cNvSpPr txBox="1"/>
          <p:nvPr/>
        </p:nvSpPr>
        <p:spPr>
          <a:xfrm>
            <a:off x="4035179" y="87242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Inspired by a conversaion with Enki at </a:t>
            </a:r>
          </a:p>
          <a:p>
            <a:pPr algn="ctr"/>
            <a:r>
              <a:rPr lang="en-TW" dirty="0">
                <a:solidFill>
                  <a:schemeClr val="tx2"/>
                </a:solidFill>
              </a:rPr>
              <a:t>Kura Kura Bali Campus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A9E0-AFE2-6348-B5D0-00900471AA37}"/>
              </a:ext>
            </a:extLst>
          </p:cNvPr>
          <p:cNvSpPr txBox="1"/>
          <p:nvPr/>
        </p:nvSpPr>
        <p:spPr>
          <a:xfrm>
            <a:off x="3857726" y="6401426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Link: </a:t>
            </a:r>
            <a:r>
              <a:rPr lang="en-US" dirty="0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https://youtu.be/jmVfDbqRxKo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Making Data Accountable</a:t>
            </a:r>
            <a:br>
              <a:rPr lang="en-TW" b="1" i="1" dirty="0"/>
            </a:br>
            <a:r>
              <a:rPr lang="en-TW" dirty="0"/>
              <a:t>as the </a:t>
            </a:r>
            <a:r>
              <a:rPr lang="en-TW" b="1" i="1" dirty="0"/>
              <a:t>Simplest</a:t>
            </a:r>
            <a:br>
              <a:rPr lang="en-TW" b="1" i="1" dirty="0"/>
            </a:br>
            <a:r>
              <a:rPr lang="en-TW" dirty="0"/>
              <a:t>way to save the world!</a:t>
            </a:r>
          </a:p>
        </p:txBody>
      </p:sp>
    </p:spTree>
    <p:extLst>
      <p:ext uri="{BB962C8B-B14F-4D97-AF65-F5344CB8AC3E}">
        <p14:creationId xmlns:p14="http://schemas.microsoft.com/office/powerpoint/2010/main" val="11885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Semantic 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2134</Words>
  <Application>Microsoft Macintosh PowerPoint</Application>
  <PresentationFormat>Widescreen</PresentationFormat>
  <Paragraphs>396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Adobe 繁黑體 Std B</vt:lpstr>
      <vt:lpstr>Exo 2</vt:lpstr>
      <vt:lpstr>华文细黑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Office Theme</vt:lpstr>
      <vt:lpstr>DAI Template</vt:lpstr>
      <vt:lpstr>Tech Newsletter by Slidesgo</vt:lpstr>
      <vt:lpstr>Simple Light</vt:lpstr>
      <vt:lpstr>1_Simple Light</vt:lpstr>
      <vt:lpstr>Thread 5 Intro: ICT Awareness &amp; Competency</vt:lpstr>
      <vt:lpstr>PowerPoint Presentation</vt:lpstr>
      <vt:lpstr>Data is the Core Asset:  Code is Law</vt:lpstr>
      <vt:lpstr>PowerPoint Presentation</vt:lpstr>
      <vt:lpstr>The CONTEXT of Modern ICT practices</vt:lpstr>
      <vt:lpstr>How Accounts/Data Scientists can Save the World…</vt:lpstr>
      <vt:lpstr>Making Data Accountable as the Simplest way to save the world!</vt:lpstr>
      <vt:lpstr>The Ouroboros Structure makes Data Accountable</vt:lpstr>
      <vt:lpstr>Abstract Specification</vt:lpstr>
      <vt:lpstr>PowerPoint Presentation</vt:lpstr>
      <vt:lpstr>Public access to Spatial/Temporal Data Now!</vt:lpstr>
      <vt:lpstr>The World has changed … Ways to conduct business have changed … </vt:lpstr>
      <vt:lpstr>The fast changing pace forced the ICT to come up with ITIL</vt:lpstr>
      <vt:lpstr>Kuhn Cycle coin-phrased innovation as “Paradigm Change”</vt:lpstr>
      <vt:lpstr>Societal Clockspeeds prescribes Windows of Opportunities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Kuhn Cycles do not specify a “constant” clock speed.</vt:lpstr>
      <vt:lpstr>DevOps, Data Ops, AI/ML Ops, GitOps</vt:lpstr>
      <vt:lpstr>One Cycle: Git as the Single Source of Truth</vt:lpstr>
      <vt:lpstr>Two Cycle presents a story of DevOps</vt:lpstr>
      <vt:lpstr>Three Cycles covers micro/meso/macro Time Scales</vt:lpstr>
      <vt:lpstr>Blockchain is the “Constant” clockspeed Technology:  Time (Consistency) is Money</vt:lpstr>
      <vt:lpstr>Enter the Age of the Web</vt:lpstr>
      <vt:lpstr>Instrumentation of DevOps</vt:lpstr>
      <vt:lpstr>Digital Tools in Software Containers</vt:lpstr>
      <vt:lpstr>Contract being a kind of Accountable Data!</vt:lpstr>
      <vt:lpstr>Smart Contract with Observable Historical Data</vt:lpstr>
      <vt:lpstr>Digital Contract Socially bound Digital Twin</vt:lpstr>
      <vt:lpstr>Not Information Asymmetry, but promote the Principle of Information Symmetry</vt:lpstr>
      <vt:lpstr>The Mother Contract: Open and Free</vt:lpstr>
      <vt:lpstr>Three Scales of Time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Data/Function?</vt:lpstr>
      <vt:lpstr>Learnability of a Multi-Scale DevOps Process</vt:lpstr>
      <vt:lpstr>Learning Process as a Publishing Workflow</vt:lpstr>
      <vt:lpstr>Data Exchanges at many time scales</vt:lpstr>
      <vt:lpstr>Holacracy: a mechanism for Communication and Control</vt:lpstr>
      <vt:lpstr>The CAP Theorem in Data Assets</vt:lpstr>
      <vt:lpstr>Cybernetics at a Scale of Internet Economy (ITIL)</vt:lpstr>
      <vt:lpstr>Learning Resource created by leading Enterprises</vt:lpstr>
      <vt:lpstr>Using AI and DevOps to create simulated Cities</vt:lpstr>
      <vt:lpstr>Operationalizing the Cybernetics</vt:lpstr>
      <vt:lpstr>Abstraction</vt:lpstr>
      <vt:lpstr>The Web (hyperlinked) Data is the simplest possible Data to satisfy your needs!</vt:lpstr>
      <vt:lpstr>PowerPoint Presentation</vt:lpstr>
      <vt:lpstr>Summary of Intro to ICT Awareness &amp; Competency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483</cp:revision>
  <dcterms:created xsi:type="dcterms:W3CDTF">2021-05-01T09:26:55Z</dcterms:created>
  <dcterms:modified xsi:type="dcterms:W3CDTF">2021-05-02T03:34:03Z</dcterms:modified>
</cp:coreProperties>
</file>